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Rectangle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Rectangle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Rectangle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56" name="Rectangle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Rectangle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Rectangle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Rectangle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reeform 13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Freeform 14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Freeform 16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Freeform 17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Freeform 18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Freeform 19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Freeform 20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Freeform 21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Freeform 22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Freeform 23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Freeform 24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Freeform 25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Freeform 26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Rectangle 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Rectangle 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Rectangle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Rectangle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Rectangle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Rectangle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Rectangle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Rectangle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Straight Connector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Group 9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Straight Connector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grpSp>
        <p:nvGrpSpPr>
          <p:cNvPr id="14" name="Group 13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Straight Connector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oup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Straight Connector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Rectangle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Rectangle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8F6BCBE8-30B0-4476-8762-9236B142003A}" type="datetimeFigureOut">
              <a:rPr lang="en-US" smtClean="0"/>
              <a:pPr/>
              <a:t>7/20/2012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pPr algn="r" eaLnBrk="1" latinLnBrk="0" hangingPunct="1"/>
            <a:endParaRPr kumimoji="0" lang="en-US" sz="1100" dirty="0">
              <a:solidFill>
                <a:schemeClr val="tx2"/>
              </a:solidFill>
            </a:endParaRPr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Trial by Jury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Trial by Jury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There are two types of trials in the United States</a:t>
            </a:r>
          </a:p>
          <a:p>
            <a:pPr lvl="1"/>
            <a:r>
              <a:rPr lang="en-US" u="sng" dirty="0" smtClean="0"/>
              <a:t>Criminal trials: where the government brings charges against you</a:t>
            </a:r>
          </a:p>
          <a:p>
            <a:pPr lvl="1"/>
            <a:endParaRPr lang="en-US" u="sng" dirty="0" smtClean="0"/>
          </a:p>
          <a:p>
            <a:pPr lvl="1"/>
            <a:r>
              <a:rPr lang="en-US" u="sng" dirty="0" smtClean="0"/>
              <a:t>Civil trials: used to resolve disputes between private citizens</a:t>
            </a:r>
          </a:p>
          <a:p>
            <a:pPr lvl="1">
              <a:buNone/>
            </a:pPr>
            <a:endParaRPr lang="en-US" u="sng" dirty="0" smtClean="0"/>
          </a:p>
          <a:p>
            <a:pPr lvl="1">
              <a:buNone/>
            </a:pPr>
            <a:r>
              <a:rPr lang="en-US" u="sng" dirty="0" smtClean="0"/>
              <a:t>Jury decisions must be unanimous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Trial by Jury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primary participants in a jury trial are:</a:t>
            </a:r>
          </a:p>
          <a:p>
            <a:endParaRPr lang="en-US" dirty="0" smtClean="0"/>
          </a:p>
          <a:p>
            <a:pPr lvl="1"/>
            <a:r>
              <a:rPr lang="en-US" u="sng" dirty="0" smtClean="0"/>
              <a:t>The </a:t>
            </a:r>
            <a:r>
              <a:rPr lang="en-US" b="1" i="1" u="sng" dirty="0" smtClean="0">
                <a:solidFill>
                  <a:srgbClr val="00B050"/>
                </a:solidFill>
              </a:rPr>
              <a:t>plaintiff</a:t>
            </a:r>
            <a:r>
              <a:rPr lang="en-US" u="sng" dirty="0" smtClean="0"/>
              <a:t>: the one making the accusations</a:t>
            </a:r>
          </a:p>
          <a:p>
            <a:pPr lvl="1"/>
            <a:r>
              <a:rPr lang="en-US" u="sng" dirty="0" smtClean="0"/>
              <a:t>The </a:t>
            </a:r>
            <a:r>
              <a:rPr lang="en-US" b="1" i="1" u="sng" dirty="0" smtClean="0">
                <a:solidFill>
                  <a:srgbClr val="00B050"/>
                </a:solidFill>
              </a:rPr>
              <a:t>defendant</a:t>
            </a:r>
            <a:r>
              <a:rPr lang="en-US" u="sng" dirty="0" smtClean="0"/>
              <a:t>: the person being accused of a crime</a:t>
            </a:r>
          </a:p>
          <a:p>
            <a:endParaRPr lang="en-US" u="sng" dirty="0" smtClean="0"/>
          </a:p>
          <a:p>
            <a:r>
              <a:rPr lang="en-US" u="sng" dirty="0" smtClean="0"/>
              <a:t>Defendants are given the </a:t>
            </a:r>
            <a:r>
              <a:rPr lang="en-US" b="1" i="1" u="sng" dirty="0" smtClean="0">
                <a:solidFill>
                  <a:srgbClr val="00B050"/>
                </a:solidFill>
              </a:rPr>
              <a:t>presumption of innocence</a:t>
            </a:r>
            <a:r>
              <a:rPr lang="en-US" u="sng" dirty="0" smtClean="0"/>
              <a:t>: meaning that it is the accuser’s responsibility to prove guilt (innocent until proven guilty)</a:t>
            </a:r>
            <a:endParaRPr lang="en-US" u="sng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Proving Guilt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In a criminal trial, the state must prove guilt </a:t>
            </a:r>
            <a:r>
              <a:rPr lang="en-US" b="1" i="1" u="sng" dirty="0" smtClean="0">
                <a:solidFill>
                  <a:srgbClr val="00B050"/>
                </a:solidFill>
              </a:rPr>
              <a:t>beyond a reasonable doubt:</a:t>
            </a:r>
            <a:r>
              <a:rPr lang="en-US" b="1" i="1" u="sng" dirty="0" smtClean="0">
                <a:solidFill>
                  <a:schemeClr val="tx1">
                    <a:lumMod val="95000"/>
                  </a:schemeClr>
                </a:solidFill>
              </a:rPr>
              <a:t> </a:t>
            </a:r>
            <a:r>
              <a:rPr lang="en-US" u="sng" dirty="0" smtClean="0">
                <a:solidFill>
                  <a:schemeClr val="tx1">
                    <a:lumMod val="95000"/>
                  </a:schemeClr>
                </a:solidFill>
              </a:rPr>
              <a:t>there could be no "reasonable doubt" in the mind of a "reasonable person” that the defendant is guilty</a:t>
            </a:r>
            <a:endParaRPr lang="en-US" b="1" i="1" u="sng" dirty="0" smtClean="0">
              <a:solidFill>
                <a:schemeClr val="tx1">
                  <a:lumMod val="95000"/>
                </a:schemeClr>
              </a:solidFill>
            </a:endParaRPr>
          </a:p>
          <a:p>
            <a:endParaRPr lang="en-US" b="1" i="1" u="sng" dirty="0" smtClean="0">
              <a:solidFill>
                <a:srgbClr val="00B050"/>
              </a:solidFill>
            </a:endParaRPr>
          </a:p>
          <a:p>
            <a:r>
              <a:rPr lang="en-US" u="sng" dirty="0" smtClean="0"/>
              <a:t>In a civil trial, the plaintiff must show the </a:t>
            </a:r>
            <a:r>
              <a:rPr lang="en-US" b="1" i="1" u="sng" dirty="0" smtClean="0">
                <a:solidFill>
                  <a:srgbClr val="00B050"/>
                </a:solidFill>
              </a:rPr>
              <a:t>preponderance of the evidence</a:t>
            </a:r>
            <a:r>
              <a:rPr lang="en-US" b="1" u="sng" dirty="0" smtClean="0">
                <a:solidFill>
                  <a:srgbClr val="00B050"/>
                </a:solidFill>
              </a:rPr>
              <a:t>: </a:t>
            </a:r>
            <a:r>
              <a:rPr lang="en-US" u="sng" dirty="0" smtClean="0"/>
              <a:t>the </a:t>
            </a:r>
            <a:r>
              <a:rPr lang="en-US" u="sng" smtClean="0"/>
              <a:t>defendant </a:t>
            </a:r>
            <a:r>
              <a:rPr lang="en-US" u="sng" smtClean="0"/>
              <a:t>is more </a:t>
            </a:r>
            <a:r>
              <a:rPr lang="en-US" u="sng" dirty="0" smtClean="0"/>
              <a:t>than likely responsible</a:t>
            </a:r>
            <a:endParaRPr lang="en-US" u="sng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Thought on Life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Please respond to the following prompt in </a:t>
            </a:r>
            <a:r>
              <a:rPr lang="en-US" smtClean="0"/>
              <a:t>your notebook:</a:t>
            </a:r>
          </a:p>
          <a:p>
            <a:pPr lvl="1"/>
            <a:r>
              <a:rPr lang="en-US" smtClean="0"/>
              <a:t>Why </a:t>
            </a:r>
            <a:r>
              <a:rPr lang="en-US" dirty="0" smtClean="0"/>
              <a:t>do you think the court system believes defendants are </a:t>
            </a:r>
            <a:r>
              <a:rPr lang="en-US" i="1" dirty="0" smtClean="0"/>
              <a:t>innocent until proven guilty</a:t>
            </a:r>
            <a:r>
              <a:rPr lang="en-US" dirty="0" smtClean="0"/>
              <a:t>? Do you think this is a good idea?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Default Theme">
  <a:themeElements>
    <a:clrScheme name="Metro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Metro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Default Theme</Template>
  <TotalTime>52</TotalTime>
  <Words>193</Words>
  <Application>Microsoft Office PowerPoint</Application>
  <PresentationFormat>On-screen Show (4:3)</PresentationFormat>
  <Paragraphs>22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Default Theme</vt:lpstr>
      <vt:lpstr>Trial by Jury</vt:lpstr>
      <vt:lpstr>Trial by Jury</vt:lpstr>
      <vt:lpstr>Trial by Jury</vt:lpstr>
      <vt:lpstr>Proving Guilt</vt:lpstr>
      <vt:lpstr>Thought on Life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Trial by Jury</dc:title>
  <dc:creator>Lawrence Ashley Staten</dc:creator>
  <cp:lastModifiedBy>Lawrence Ashley Staten</cp:lastModifiedBy>
  <cp:revision>3</cp:revision>
  <dcterms:created xsi:type="dcterms:W3CDTF">2012-03-04T22:59:36Z</dcterms:created>
  <dcterms:modified xsi:type="dcterms:W3CDTF">2012-07-20T13:04:39Z</dcterms:modified>
</cp:coreProperties>
</file>

<file path=docProps/thumbnail.jpeg>
</file>